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sldIdLst>
    <p:sldId id="280" r:id="rId5"/>
    <p:sldId id="281" r:id="rId6"/>
    <p:sldId id="282" r:id="rId7"/>
    <p:sldId id="283" r:id="rId8"/>
    <p:sldId id="284" r:id="rId9"/>
    <p:sldId id="285" r:id="rId10"/>
    <p:sldId id="286" r:id="rId11"/>
    <p:sldId id="287" r:id="rId12"/>
    <p:sldId id="288" r:id="rId13"/>
    <p:sldId id="289" r:id="rId14"/>
    <p:sldId id="290" r:id="rId15"/>
    <p:sldId id="291" r:id="rId16"/>
    <p:sldId id="292" r:id="rId17"/>
    <p:sldId id="293" r:id="rId18"/>
    <p:sldId id="294" r:id="rId19"/>
    <p:sldId id="295" r:id="rId20"/>
    <p:sldId id="296" r:id="rId21"/>
    <p:sldId id="298" r:id="rId22"/>
    <p:sldId id="299" r:id="rId23"/>
    <p:sldId id="301" r:id="rId24"/>
    <p:sldId id="300"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19" autoAdjust="0"/>
  </p:normalViewPr>
  <p:slideViewPr>
    <p:cSldViewPr snapToGrid="0">
      <p:cViewPr varScale="1">
        <p:scale>
          <a:sx n="63" d="100"/>
          <a:sy n="63" d="100"/>
        </p:scale>
        <p:origin x="804"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1/14/2024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9029819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1/14/2024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198098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1/14/2024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681927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1/14/2024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85209809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1/14/2024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0632439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1/14/2024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7975862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1/14/2024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25455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1/14/2024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062771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1/14/2024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6642051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1/14/2024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157741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t>1/14/2024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203152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1/14/2024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343349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1/14/2024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515851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1/14/2024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0581491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1/14/2024</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425126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1/14/2024</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4012744071"/>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Lst>
  <p:hf sldNum="0" hdr="0" ftr="0" dt="0"/>
  <p:txStyles>
    <p:title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hyperlink" Target="https://github.com/sitirahma296/kalkulator.git"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6" name="Picture 5" descr="A picture containing large, sitting, white, numbers">
            <a:extLst>
              <a:ext uri="{FF2B5EF4-FFF2-40B4-BE49-F238E27FC236}">
                <a16:creationId xmlns:a16="http://schemas.microsoft.com/office/drawing/2014/main" id="{9A5D9ED1-DFCC-4799-89E2-D118451B98DF}"/>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0" y="7191"/>
            <a:ext cx="12191356" cy="6858000"/>
          </a:xfrm>
          <a:prstGeom prst="rect">
            <a:avLst/>
          </a:prstGeom>
        </p:spPr>
      </p:pic>
      <p:sp useBgFill="1">
        <p:nvSpPr>
          <p:cNvPr id="96" name="Freeform 5">
            <a:extLst>
              <a:ext uri="{FF2B5EF4-FFF2-40B4-BE49-F238E27FC236}">
                <a16:creationId xmlns:a16="http://schemas.microsoft.com/office/drawing/2014/main" id="{FE469E50-3893-4ED6-92BA-2985C32B0C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7131809" y="1385982"/>
            <a:ext cx="4031414"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Nova"/>
              <a:ea typeface="+mn-ea"/>
              <a:cs typeface="+mn-cs"/>
            </a:endParaRPr>
          </a:p>
        </p:txBody>
      </p:sp>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7097308" y="1534160"/>
            <a:ext cx="4100418" cy="1991360"/>
          </a:xfrm>
        </p:spPr>
        <p:txBody>
          <a:bodyPr>
            <a:normAutofit fontScale="90000"/>
          </a:bodyPr>
          <a:lstStyle/>
          <a:p>
            <a:pPr algn="l"/>
            <a:r>
              <a:rPr lang="id-ID" sz="4000" dirty="0"/>
              <a:t>Pemrograman Berorientasi Objek</a:t>
            </a:r>
            <a:br>
              <a:rPr lang="id-ID" sz="4000" dirty="0"/>
            </a:br>
            <a:br>
              <a:rPr lang="id-ID" sz="4000" dirty="0"/>
            </a:br>
            <a:r>
              <a:rPr lang="id-ID" sz="2700" dirty="0"/>
              <a:t>(Kalkulator Sederhana)</a:t>
            </a:r>
            <a:endParaRPr lang="en-US" sz="2700" dirty="0"/>
          </a:p>
        </p:txBody>
      </p:sp>
      <p:sp>
        <p:nvSpPr>
          <p:cNvPr id="3" name="Subtitle 2">
            <a:extLst>
              <a:ext uri="{FF2B5EF4-FFF2-40B4-BE49-F238E27FC236}">
                <a16:creationId xmlns:a16="http://schemas.microsoft.com/office/drawing/2014/main" id="{DB93FB3F-A8D4-46D3-A1C6-C79C64563729}"/>
              </a:ext>
            </a:extLst>
          </p:cNvPr>
          <p:cNvSpPr>
            <a:spLocks noGrp="1"/>
          </p:cNvSpPr>
          <p:nvPr>
            <p:ph type="subTitle" idx="1"/>
          </p:nvPr>
        </p:nvSpPr>
        <p:spPr>
          <a:xfrm>
            <a:off x="7389965" y="3911600"/>
            <a:ext cx="3485072" cy="1341119"/>
          </a:xfrm>
        </p:spPr>
        <p:txBody>
          <a:bodyPr>
            <a:normAutofit/>
          </a:bodyPr>
          <a:lstStyle/>
          <a:p>
            <a:pPr algn="l"/>
            <a:r>
              <a:rPr lang="id-ID" sz="2300" dirty="0">
                <a:solidFill>
                  <a:srgbClr val="5792BA"/>
                </a:solidFill>
                <a:latin typeface="Algerian" panose="04020705040A02060702" pitchFamily="82" charset="0"/>
              </a:rPr>
              <a:t>Siti Nur Rohmah</a:t>
            </a:r>
          </a:p>
          <a:p>
            <a:pPr algn="l"/>
            <a:r>
              <a:rPr lang="id-ID" dirty="0">
                <a:solidFill>
                  <a:srgbClr val="5792BA"/>
                </a:solidFill>
                <a:latin typeface="Algerian" panose="04020705040A02060702" pitchFamily="82" charset="0"/>
              </a:rPr>
              <a:t>2200018296 / G</a:t>
            </a:r>
            <a:endParaRPr lang="en-US" sz="2300" dirty="0">
              <a:solidFill>
                <a:srgbClr val="5792BA"/>
              </a:solidFill>
              <a:latin typeface="Algerian" panose="04020705040A02060702" pitchFamily="82" charset="0"/>
            </a:endParaRPr>
          </a:p>
        </p:txBody>
      </p:sp>
    </p:spTree>
    <p:extLst>
      <p:ext uri="{BB962C8B-B14F-4D97-AF65-F5344CB8AC3E}">
        <p14:creationId xmlns:p14="http://schemas.microsoft.com/office/powerpoint/2010/main" val="15831201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6D455-C6CC-0F04-11B1-9B96D9646BB5}"/>
              </a:ext>
            </a:extLst>
          </p:cNvPr>
          <p:cNvSpPr>
            <a:spLocks noGrp="1"/>
          </p:cNvSpPr>
          <p:nvPr>
            <p:ph type="title"/>
          </p:nvPr>
        </p:nvSpPr>
        <p:spPr/>
        <p:txBody>
          <a:bodyPr/>
          <a:lstStyle/>
          <a:p>
            <a:r>
              <a:rPr lang="id-ID" dirty="0"/>
              <a:t>Lanjutan kodingan Java...</a:t>
            </a:r>
            <a:endParaRPr lang="en-ID" dirty="0"/>
          </a:p>
        </p:txBody>
      </p:sp>
      <p:pic>
        <p:nvPicPr>
          <p:cNvPr id="4" name="Picture 3">
            <a:extLst>
              <a:ext uri="{FF2B5EF4-FFF2-40B4-BE49-F238E27FC236}">
                <a16:creationId xmlns:a16="http://schemas.microsoft.com/office/drawing/2014/main" id="{9C8C8575-B6FE-9461-826A-192F298F7BBF}"/>
              </a:ext>
            </a:extLst>
          </p:cNvPr>
          <p:cNvPicPr>
            <a:picLocks noChangeAspect="1"/>
          </p:cNvPicPr>
          <p:nvPr/>
        </p:nvPicPr>
        <p:blipFill>
          <a:blip r:embed="rId2"/>
          <a:stretch>
            <a:fillRect/>
          </a:stretch>
        </p:blipFill>
        <p:spPr>
          <a:xfrm>
            <a:off x="2427867" y="1866900"/>
            <a:ext cx="7336266" cy="4126548"/>
          </a:xfrm>
          <a:prstGeom prst="rect">
            <a:avLst/>
          </a:prstGeom>
        </p:spPr>
      </p:pic>
    </p:spTree>
    <p:extLst>
      <p:ext uri="{BB962C8B-B14F-4D97-AF65-F5344CB8AC3E}">
        <p14:creationId xmlns:p14="http://schemas.microsoft.com/office/powerpoint/2010/main" val="11559255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069428-91EF-C910-707E-E41F28FCC648}"/>
              </a:ext>
            </a:extLst>
          </p:cNvPr>
          <p:cNvSpPr>
            <a:spLocks noGrp="1"/>
          </p:cNvSpPr>
          <p:nvPr>
            <p:ph type="title"/>
          </p:nvPr>
        </p:nvSpPr>
        <p:spPr/>
        <p:txBody>
          <a:bodyPr/>
          <a:lstStyle/>
          <a:p>
            <a:r>
              <a:rPr lang="id-ID" dirty="0"/>
              <a:t>Lanjutan kodingan Java...</a:t>
            </a:r>
            <a:endParaRPr lang="en-ID" dirty="0"/>
          </a:p>
        </p:txBody>
      </p:sp>
      <p:pic>
        <p:nvPicPr>
          <p:cNvPr id="4" name="Picture 3">
            <a:extLst>
              <a:ext uri="{FF2B5EF4-FFF2-40B4-BE49-F238E27FC236}">
                <a16:creationId xmlns:a16="http://schemas.microsoft.com/office/drawing/2014/main" id="{39D2B46B-53A3-5A74-D9C0-79105D9013C1}"/>
              </a:ext>
            </a:extLst>
          </p:cNvPr>
          <p:cNvPicPr>
            <a:picLocks noChangeAspect="1"/>
          </p:cNvPicPr>
          <p:nvPr/>
        </p:nvPicPr>
        <p:blipFill>
          <a:blip r:embed="rId2"/>
          <a:stretch>
            <a:fillRect/>
          </a:stretch>
        </p:blipFill>
        <p:spPr>
          <a:xfrm>
            <a:off x="2536243" y="1866900"/>
            <a:ext cx="7119514" cy="4004628"/>
          </a:xfrm>
          <a:prstGeom prst="rect">
            <a:avLst/>
          </a:prstGeom>
        </p:spPr>
      </p:pic>
    </p:spTree>
    <p:extLst>
      <p:ext uri="{BB962C8B-B14F-4D97-AF65-F5344CB8AC3E}">
        <p14:creationId xmlns:p14="http://schemas.microsoft.com/office/powerpoint/2010/main" val="19881570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55C380-BF87-D891-93C3-08DEADCB499C}"/>
              </a:ext>
            </a:extLst>
          </p:cNvPr>
          <p:cNvSpPr>
            <a:spLocks noGrp="1"/>
          </p:cNvSpPr>
          <p:nvPr>
            <p:ph type="title"/>
          </p:nvPr>
        </p:nvSpPr>
        <p:spPr/>
        <p:txBody>
          <a:bodyPr/>
          <a:lstStyle/>
          <a:p>
            <a:r>
              <a:rPr lang="id-ID" dirty="0"/>
              <a:t>Lanjutan kodingan Java...</a:t>
            </a:r>
            <a:endParaRPr lang="en-ID" dirty="0"/>
          </a:p>
        </p:txBody>
      </p:sp>
      <p:pic>
        <p:nvPicPr>
          <p:cNvPr id="4" name="Picture 3">
            <a:extLst>
              <a:ext uri="{FF2B5EF4-FFF2-40B4-BE49-F238E27FC236}">
                <a16:creationId xmlns:a16="http://schemas.microsoft.com/office/drawing/2014/main" id="{3C172E7A-3CC6-CC1F-881E-A0A0353C42B8}"/>
              </a:ext>
            </a:extLst>
          </p:cNvPr>
          <p:cNvPicPr>
            <a:picLocks noChangeAspect="1"/>
          </p:cNvPicPr>
          <p:nvPr/>
        </p:nvPicPr>
        <p:blipFill>
          <a:blip r:embed="rId2"/>
          <a:stretch>
            <a:fillRect/>
          </a:stretch>
        </p:blipFill>
        <p:spPr>
          <a:xfrm>
            <a:off x="2697162" y="2106930"/>
            <a:ext cx="6797675" cy="3823598"/>
          </a:xfrm>
          <a:prstGeom prst="rect">
            <a:avLst/>
          </a:prstGeom>
        </p:spPr>
      </p:pic>
    </p:spTree>
    <p:extLst>
      <p:ext uri="{BB962C8B-B14F-4D97-AF65-F5344CB8AC3E}">
        <p14:creationId xmlns:p14="http://schemas.microsoft.com/office/powerpoint/2010/main" val="22156630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63AE7E-9AEC-2E71-FFD7-53061898A64E}"/>
              </a:ext>
            </a:extLst>
          </p:cNvPr>
          <p:cNvSpPr>
            <a:spLocks noGrp="1"/>
          </p:cNvSpPr>
          <p:nvPr>
            <p:ph type="title"/>
          </p:nvPr>
        </p:nvSpPr>
        <p:spPr/>
        <p:txBody>
          <a:bodyPr/>
          <a:lstStyle/>
          <a:p>
            <a:r>
              <a:rPr lang="id-ID" dirty="0"/>
              <a:t>Lanjutan kodingan Java...</a:t>
            </a:r>
            <a:endParaRPr lang="en-ID" dirty="0"/>
          </a:p>
        </p:txBody>
      </p:sp>
      <p:pic>
        <p:nvPicPr>
          <p:cNvPr id="4" name="Picture 3">
            <a:extLst>
              <a:ext uri="{FF2B5EF4-FFF2-40B4-BE49-F238E27FC236}">
                <a16:creationId xmlns:a16="http://schemas.microsoft.com/office/drawing/2014/main" id="{A5BB8FF3-36FD-4863-65CC-519FDA819CCD}"/>
              </a:ext>
            </a:extLst>
          </p:cNvPr>
          <p:cNvPicPr>
            <a:picLocks noChangeAspect="1"/>
          </p:cNvPicPr>
          <p:nvPr/>
        </p:nvPicPr>
        <p:blipFill>
          <a:blip r:embed="rId2"/>
          <a:stretch>
            <a:fillRect/>
          </a:stretch>
        </p:blipFill>
        <p:spPr>
          <a:xfrm>
            <a:off x="2422543" y="1866900"/>
            <a:ext cx="7336266" cy="4126548"/>
          </a:xfrm>
          <a:prstGeom prst="rect">
            <a:avLst/>
          </a:prstGeom>
        </p:spPr>
      </p:pic>
    </p:spTree>
    <p:extLst>
      <p:ext uri="{BB962C8B-B14F-4D97-AF65-F5344CB8AC3E}">
        <p14:creationId xmlns:p14="http://schemas.microsoft.com/office/powerpoint/2010/main" val="25246648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FA296-1369-6E4F-54A6-9E426DCFB3D8}"/>
              </a:ext>
            </a:extLst>
          </p:cNvPr>
          <p:cNvSpPr>
            <a:spLocks noGrp="1"/>
          </p:cNvSpPr>
          <p:nvPr>
            <p:ph type="title"/>
          </p:nvPr>
        </p:nvSpPr>
        <p:spPr/>
        <p:txBody>
          <a:bodyPr/>
          <a:lstStyle/>
          <a:p>
            <a:r>
              <a:rPr lang="id-ID" dirty="0"/>
              <a:t>Lanjutan kodingan Java...</a:t>
            </a:r>
            <a:endParaRPr lang="en-ID" dirty="0"/>
          </a:p>
        </p:txBody>
      </p:sp>
      <p:pic>
        <p:nvPicPr>
          <p:cNvPr id="4" name="Picture 3">
            <a:extLst>
              <a:ext uri="{FF2B5EF4-FFF2-40B4-BE49-F238E27FC236}">
                <a16:creationId xmlns:a16="http://schemas.microsoft.com/office/drawing/2014/main" id="{2CBB0C5B-2A18-9E7E-B5A5-56945A11D108}"/>
              </a:ext>
            </a:extLst>
          </p:cNvPr>
          <p:cNvPicPr>
            <a:picLocks noChangeAspect="1"/>
          </p:cNvPicPr>
          <p:nvPr/>
        </p:nvPicPr>
        <p:blipFill>
          <a:blip r:embed="rId2"/>
          <a:stretch>
            <a:fillRect/>
          </a:stretch>
        </p:blipFill>
        <p:spPr>
          <a:xfrm>
            <a:off x="2177975" y="1803400"/>
            <a:ext cx="7836049" cy="4445000"/>
          </a:xfrm>
          <a:prstGeom prst="rect">
            <a:avLst/>
          </a:prstGeom>
        </p:spPr>
      </p:pic>
    </p:spTree>
    <p:extLst>
      <p:ext uri="{BB962C8B-B14F-4D97-AF65-F5344CB8AC3E}">
        <p14:creationId xmlns:p14="http://schemas.microsoft.com/office/powerpoint/2010/main" val="36800664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7635E0-7130-907F-3B95-1A7A2D72B0AB}"/>
              </a:ext>
            </a:extLst>
          </p:cNvPr>
          <p:cNvSpPr>
            <a:spLocks noGrp="1"/>
          </p:cNvSpPr>
          <p:nvPr>
            <p:ph type="title"/>
          </p:nvPr>
        </p:nvSpPr>
        <p:spPr/>
        <p:txBody>
          <a:bodyPr/>
          <a:lstStyle/>
          <a:p>
            <a:r>
              <a:rPr lang="id-ID" dirty="0"/>
              <a:t>Lanjutan kodingan Java...</a:t>
            </a:r>
            <a:endParaRPr lang="en-ID" dirty="0"/>
          </a:p>
        </p:txBody>
      </p:sp>
      <p:pic>
        <p:nvPicPr>
          <p:cNvPr id="4" name="Picture 3">
            <a:extLst>
              <a:ext uri="{FF2B5EF4-FFF2-40B4-BE49-F238E27FC236}">
                <a16:creationId xmlns:a16="http://schemas.microsoft.com/office/drawing/2014/main" id="{B1673DB8-87D0-02B3-55E2-9901ED58C74F}"/>
              </a:ext>
            </a:extLst>
          </p:cNvPr>
          <p:cNvPicPr>
            <a:picLocks noChangeAspect="1"/>
          </p:cNvPicPr>
          <p:nvPr/>
        </p:nvPicPr>
        <p:blipFill rotWithShape="1">
          <a:blip r:embed="rId2"/>
          <a:srcRect l="29949" t="8061" r="14467" b="12381"/>
          <a:stretch/>
        </p:blipFill>
        <p:spPr>
          <a:xfrm>
            <a:off x="1280159" y="1924398"/>
            <a:ext cx="4378961" cy="3525520"/>
          </a:xfrm>
          <a:prstGeom prst="rect">
            <a:avLst/>
          </a:prstGeom>
        </p:spPr>
      </p:pic>
      <p:pic>
        <p:nvPicPr>
          <p:cNvPr id="5" name="Picture 4">
            <a:extLst>
              <a:ext uri="{FF2B5EF4-FFF2-40B4-BE49-F238E27FC236}">
                <a16:creationId xmlns:a16="http://schemas.microsoft.com/office/drawing/2014/main" id="{1F8A2F49-D556-18A1-1BCB-EE6082EA5FE7}"/>
              </a:ext>
            </a:extLst>
          </p:cNvPr>
          <p:cNvPicPr>
            <a:picLocks noChangeAspect="1"/>
          </p:cNvPicPr>
          <p:nvPr/>
        </p:nvPicPr>
        <p:blipFill rotWithShape="1">
          <a:blip r:embed="rId3"/>
          <a:srcRect l="28728" t="6171" r="11179" b="15032"/>
          <a:stretch/>
        </p:blipFill>
        <p:spPr>
          <a:xfrm>
            <a:off x="6096000" y="1912620"/>
            <a:ext cx="4815841" cy="3537298"/>
          </a:xfrm>
          <a:prstGeom prst="rect">
            <a:avLst/>
          </a:prstGeom>
        </p:spPr>
      </p:pic>
    </p:spTree>
    <p:extLst>
      <p:ext uri="{BB962C8B-B14F-4D97-AF65-F5344CB8AC3E}">
        <p14:creationId xmlns:p14="http://schemas.microsoft.com/office/powerpoint/2010/main" val="3774985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35463-1B61-88B3-BFC6-94D8EC9FF97E}"/>
              </a:ext>
            </a:extLst>
          </p:cNvPr>
          <p:cNvSpPr>
            <a:spLocks noGrp="1"/>
          </p:cNvSpPr>
          <p:nvPr>
            <p:ph type="title"/>
          </p:nvPr>
        </p:nvSpPr>
        <p:spPr/>
        <p:txBody>
          <a:bodyPr/>
          <a:lstStyle/>
          <a:p>
            <a:r>
              <a:rPr lang="id-ID" dirty="0"/>
              <a:t>Lanjutan kodingan Java...</a:t>
            </a:r>
            <a:endParaRPr lang="en-ID" dirty="0"/>
          </a:p>
        </p:txBody>
      </p:sp>
      <p:pic>
        <p:nvPicPr>
          <p:cNvPr id="4" name="Picture 3">
            <a:extLst>
              <a:ext uri="{FF2B5EF4-FFF2-40B4-BE49-F238E27FC236}">
                <a16:creationId xmlns:a16="http://schemas.microsoft.com/office/drawing/2014/main" id="{7EA310D2-FFAE-17CA-95CA-62389DB41FD4}"/>
              </a:ext>
            </a:extLst>
          </p:cNvPr>
          <p:cNvPicPr>
            <a:picLocks noChangeAspect="1"/>
          </p:cNvPicPr>
          <p:nvPr/>
        </p:nvPicPr>
        <p:blipFill rotWithShape="1">
          <a:blip r:embed="rId2"/>
          <a:srcRect l="29969" t="6933" r="23354" b="12157"/>
          <a:stretch/>
        </p:blipFill>
        <p:spPr>
          <a:xfrm>
            <a:off x="1414378" y="2060293"/>
            <a:ext cx="4128704" cy="4025547"/>
          </a:xfrm>
          <a:prstGeom prst="rect">
            <a:avLst/>
          </a:prstGeom>
        </p:spPr>
      </p:pic>
      <p:pic>
        <p:nvPicPr>
          <p:cNvPr id="5" name="Picture 4">
            <a:extLst>
              <a:ext uri="{FF2B5EF4-FFF2-40B4-BE49-F238E27FC236}">
                <a16:creationId xmlns:a16="http://schemas.microsoft.com/office/drawing/2014/main" id="{84884CCF-E3C1-EED1-414F-EC42961831C5}"/>
              </a:ext>
            </a:extLst>
          </p:cNvPr>
          <p:cNvPicPr>
            <a:picLocks noChangeAspect="1"/>
          </p:cNvPicPr>
          <p:nvPr/>
        </p:nvPicPr>
        <p:blipFill rotWithShape="1">
          <a:blip r:embed="rId3"/>
          <a:srcRect l="30146" t="7545" r="12065" b="12655"/>
          <a:stretch/>
        </p:blipFill>
        <p:spPr>
          <a:xfrm>
            <a:off x="6012036" y="2060293"/>
            <a:ext cx="5182661" cy="4025547"/>
          </a:xfrm>
          <a:prstGeom prst="rect">
            <a:avLst/>
          </a:prstGeom>
        </p:spPr>
      </p:pic>
    </p:spTree>
    <p:extLst>
      <p:ext uri="{BB962C8B-B14F-4D97-AF65-F5344CB8AC3E}">
        <p14:creationId xmlns:p14="http://schemas.microsoft.com/office/powerpoint/2010/main" val="12743164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30144E-20EE-8499-E1D4-95E2AC49332A}"/>
              </a:ext>
            </a:extLst>
          </p:cNvPr>
          <p:cNvSpPr>
            <a:spLocks noGrp="1"/>
          </p:cNvSpPr>
          <p:nvPr>
            <p:ph type="title"/>
          </p:nvPr>
        </p:nvSpPr>
        <p:spPr/>
        <p:txBody>
          <a:bodyPr/>
          <a:lstStyle/>
          <a:p>
            <a:r>
              <a:rPr lang="id-ID" dirty="0"/>
              <a:t>Bagian main Java...</a:t>
            </a:r>
            <a:endParaRPr lang="en-ID" dirty="0"/>
          </a:p>
        </p:txBody>
      </p:sp>
      <p:pic>
        <p:nvPicPr>
          <p:cNvPr id="4" name="Picture 3">
            <a:extLst>
              <a:ext uri="{FF2B5EF4-FFF2-40B4-BE49-F238E27FC236}">
                <a16:creationId xmlns:a16="http://schemas.microsoft.com/office/drawing/2014/main" id="{CA976202-032A-887D-E526-CD1727CB8BA2}"/>
              </a:ext>
            </a:extLst>
          </p:cNvPr>
          <p:cNvPicPr>
            <a:picLocks noChangeAspect="1"/>
          </p:cNvPicPr>
          <p:nvPr/>
        </p:nvPicPr>
        <p:blipFill rotWithShape="1">
          <a:blip r:embed="rId2"/>
          <a:srcRect l="11888" r="12420"/>
          <a:stretch/>
        </p:blipFill>
        <p:spPr>
          <a:xfrm>
            <a:off x="2773679" y="2183130"/>
            <a:ext cx="6795154" cy="3719829"/>
          </a:xfrm>
          <a:prstGeom prst="rect">
            <a:avLst/>
          </a:prstGeom>
        </p:spPr>
      </p:pic>
    </p:spTree>
    <p:extLst>
      <p:ext uri="{BB962C8B-B14F-4D97-AF65-F5344CB8AC3E}">
        <p14:creationId xmlns:p14="http://schemas.microsoft.com/office/powerpoint/2010/main" val="32466411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286B3E-EAD9-6326-D311-14F4DA231C7D}"/>
              </a:ext>
            </a:extLst>
          </p:cNvPr>
          <p:cNvSpPr>
            <a:spLocks noGrp="1"/>
          </p:cNvSpPr>
          <p:nvPr>
            <p:ph type="title"/>
          </p:nvPr>
        </p:nvSpPr>
        <p:spPr/>
        <p:txBody>
          <a:bodyPr/>
          <a:lstStyle/>
          <a:p>
            <a:r>
              <a:rPr lang="id-ID" dirty="0"/>
              <a:t>Picture Output</a:t>
            </a:r>
            <a:endParaRPr lang="en-ID" dirty="0"/>
          </a:p>
        </p:txBody>
      </p:sp>
      <p:pic>
        <p:nvPicPr>
          <p:cNvPr id="4" name="Picture 3">
            <a:extLst>
              <a:ext uri="{FF2B5EF4-FFF2-40B4-BE49-F238E27FC236}">
                <a16:creationId xmlns:a16="http://schemas.microsoft.com/office/drawing/2014/main" id="{FBADC947-2FF7-A374-77A1-1B934B5DE8B7}"/>
              </a:ext>
            </a:extLst>
          </p:cNvPr>
          <p:cNvPicPr>
            <a:picLocks noChangeAspect="1"/>
          </p:cNvPicPr>
          <p:nvPr/>
        </p:nvPicPr>
        <p:blipFill rotWithShape="1">
          <a:blip r:embed="rId2"/>
          <a:srcRect l="29349" t="13599" r="25706" b="27724"/>
          <a:stretch/>
        </p:blipFill>
        <p:spPr>
          <a:xfrm>
            <a:off x="3250898" y="1960880"/>
            <a:ext cx="5679555" cy="4177298"/>
          </a:xfrm>
          <a:prstGeom prst="rect">
            <a:avLst/>
          </a:prstGeom>
        </p:spPr>
      </p:pic>
    </p:spTree>
    <p:extLst>
      <p:ext uri="{BB962C8B-B14F-4D97-AF65-F5344CB8AC3E}">
        <p14:creationId xmlns:p14="http://schemas.microsoft.com/office/powerpoint/2010/main" val="37626401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FFFA88-8FCA-AB39-6D4B-342EC0B02A08}"/>
              </a:ext>
            </a:extLst>
          </p:cNvPr>
          <p:cNvSpPr>
            <a:spLocks noGrp="1"/>
          </p:cNvSpPr>
          <p:nvPr>
            <p:ph type="title"/>
          </p:nvPr>
        </p:nvSpPr>
        <p:spPr/>
        <p:txBody>
          <a:bodyPr/>
          <a:lstStyle/>
          <a:p>
            <a:r>
              <a:rPr lang="id-ID" dirty="0"/>
              <a:t>Uji coba Aplikasi</a:t>
            </a:r>
            <a:endParaRPr lang="en-ID" dirty="0"/>
          </a:p>
        </p:txBody>
      </p:sp>
      <p:sp>
        <p:nvSpPr>
          <p:cNvPr id="3" name="Content Placeholder 2">
            <a:extLst>
              <a:ext uri="{FF2B5EF4-FFF2-40B4-BE49-F238E27FC236}">
                <a16:creationId xmlns:a16="http://schemas.microsoft.com/office/drawing/2014/main" id="{C06442CB-38A8-443A-AD03-DC46D9A22FEE}"/>
              </a:ext>
            </a:extLst>
          </p:cNvPr>
          <p:cNvSpPr>
            <a:spLocks noGrp="1"/>
          </p:cNvSpPr>
          <p:nvPr>
            <p:ph idx="1"/>
          </p:nvPr>
        </p:nvSpPr>
        <p:spPr/>
        <p:txBody>
          <a:bodyPr/>
          <a:lstStyle/>
          <a:p>
            <a:pPr marL="36900" indent="0">
              <a:buNone/>
            </a:pPr>
            <a:r>
              <a:rPr lang="id-ID" dirty="0"/>
              <a:t>Menjumlahkan angka 3 dan 4 =&gt; 3+4 = 7.</a:t>
            </a:r>
            <a:endParaRPr lang="en-ID" dirty="0"/>
          </a:p>
        </p:txBody>
      </p:sp>
      <p:pic>
        <p:nvPicPr>
          <p:cNvPr id="4" name="Picture 3">
            <a:extLst>
              <a:ext uri="{FF2B5EF4-FFF2-40B4-BE49-F238E27FC236}">
                <a16:creationId xmlns:a16="http://schemas.microsoft.com/office/drawing/2014/main" id="{1E7BFC43-195B-8EEF-5D51-331EDA785967}"/>
              </a:ext>
            </a:extLst>
          </p:cNvPr>
          <p:cNvPicPr>
            <a:picLocks noChangeAspect="1"/>
          </p:cNvPicPr>
          <p:nvPr/>
        </p:nvPicPr>
        <p:blipFill rotWithShape="1">
          <a:blip r:embed="rId2"/>
          <a:srcRect l="21333" r="19333" b="2418"/>
          <a:stretch/>
        </p:blipFill>
        <p:spPr>
          <a:xfrm>
            <a:off x="4947920" y="2797173"/>
            <a:ext cx="2712720" cy="3203576"/>
          </a:xfrm>
          <a:prstGeom prst="rect">
            <a:avLst/>
          </a:prstGeom>
        </p:spPr>
      </p:pic>
    </p:spTree>
    <p:extLst>
      <p:ext uri="{BB962C8B-B14F-4D97-AF65-F5344CB8AC3E}">
        <p14:creationId xmlns:p14="http://schemas.microsoft.com/office/powerpoint/2010/main" val="18867728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1F205-E8A9-4237-8AD2-ABD9BF694F3E}"/>
              </a:ext>
            </a:extLst>
          </p:cNvPr>
          <p:cNvSpPr>
            <a:spLocks noGrp="1"/>
          </p:cNvSpPr>
          <p:nvPr>
            <p:ph type="title"/>
          </p:nvPr>
        </p:nvSpPr>
        <p:spPr>
          <a:xfrm>
            <a:off x="913795" y="609600"/>
            <a:ext cx="10353762" cy="1257300"/>
          </a:xfrm>
        </p:spPr>
        <p:txBody>
          <a:bodyPr>
            <a:normAutofit/>
          </a:bodyPr>
          <a:lstStyle/>
          <a:p>
            <a:r>
              <a:rPr lang="id-ID" dirty="0"/>
              <a:t>Point yang akan dibahas </a:t>
            </a:r>
            <a:endParaRPr lang="en-US" dirty="0"/>
          </a:p>
        </p:txBody>
      </p:sp>
      <p:sp>
        <p:nvSpPr>
          <p:cNvPr id="4" name="Content Placeholder 3">
            <a:extLst>
              <a:ext uri="{FF2B5EF4-FFF2-40B4-BE49-F238E27FC236}">
                <a16:creationId xmlns:a16="http://schemas.microsoft.com/office/drawing/2014/main" id="{DB9BAE39-298A-80EF-7152-835C7C2DA126}"/>
              </a:ext>
            </a:extLst>
          </p:cNvPr>
          <p:cNvSpPr>
            <a:spLocks noGrp="1"/>
          </p:cNvSpPr>
          <p:nvPr>
            <p:ph idx="1"/>
          </p:nvPr>
        </p:nvSpPr>
        <p:spPr>
          <a:xfrm>
            <a:off x="4521200" y="2149642"/>
            <a:ext cx="6888479" cy="3799535"/>
          </a:xfrm>
        </p:spPr>
        <p:txBody>
          <a:bodyPr/>
          <a:lstStyle/>
          <a:p>
            <a:r>
              <a:rPr lang="id-ID" dirty="0"/>
              <a:t>Deskripsi Aplikasi</a:t>
            </a:r>
          </a:p>
          <a:p>
            <a:r>
              <a:rPr lang="id-ID" dirty="0"/>
              <a:t>Fitur – fitur Aplikasi</a:t>
            </a:r>
          </a:p>
          <a:p>
            <a:r>
              <a:rPr lang="id-ID" dirty="0"/>
              <a:t>Alur Kerja Aplikasi</a:t>
            </a:r>
          </a:p>
          <a:p>
            <a:r>
              <a:rPr lang="id-ID" dirty="0"/>
              <a:t>Diagram class</a:t>
            </a:r>
          </a:p>
          <a:p>
            <a:r>
              <a:rPr lang="id-ID" dirty="0"/>
              <a:t>Rancangan Antarmuka</a:t>
            </a:r>
          </a:p>
          <a:p>
            <a:r>
              <a:rPr lang="id-ID" dirty="0"/>
              <a:t>Beberapa picture codingan di IDE dan tampilan luaran program</a:t>
            </a:r>
            <a:endParaRPr lang="en-ID" dirty="0"/>
          </a:p>
        </p:txBody>
      </p:sp>
      <p:pic>
        <p:nvPicPr>
          <p:cNvPr id="5" name="Picture 4">
            <a:extLst>
              <a:ext uri="{FF2B5EF4-FFF2-40B4-BE49-F238E27FC236}">
                <a16:creationId xmlns:a16="http://schemas.microsoft.com/office/drawing/2014/main" id="{3D1D6B66-4F56-D630-6A85-7BC0211FFD0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37737" t="17350" r="39538" b="14208"/>
          <a:stretch/>
        </p:blipFill>
        <p:spPr bwMode="auto">
          <a:xfrm>
            <a:off x="650240" y="1918470"/>
            <a:ext cx="3413760" cy="403070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2650774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181EF-8BC9-166C-8AF1-A9EEF33EC2FC}"/>
              </a:ext>
            </a:extLst>
          </p:cNvPr>
          <p:cNvSpPr>
            <a:spLocks noGrp="1"/>
          </p:cNvSpPr>
          <p:nvPr>
            <p:ph type="title"/>
          </p:nvPr>
        </p:nvSpPr>
        <p:spPr/>
        <p:txBody>
          <a:bodyPr/>
          <a:lstStyle/>
          <a:p>
            <a:r>
              <a:rPr lang="id-ID" dirty="0"/>
              <a:t>Halaman github</a:t>
            </a:r>
            <a:endParaRPr lang="en-ID" dirty="0"/>
          </a:p>
        </p:txBody>
      </p:sp>
      <p:pic>
        <p:nvPicPr>
          <p:cNvPr id="4" name="Picture 3">
            <a:extLst>
              <a:ext uri="{FF2B5EF4-FFF2-40B4-BE49-F238E27FC236}">
                <a16:creationId xmlns:a16="http://schemas.microsoft.com/office/drawing/2014/main" id="{AFC3DBB8-6326-F75B-7AEB-53C4E61ECF8E}"/>
              </a:ext>
            </a:extLst>
          </p:cNvPr>
          <p:cNvPicPr>
            <a:picLocks noChangeAspect="1"/>
          </p:cNvPicPr>
          <p:nvPr/>
        </p:nvPicPr>
        <p:blipFill>
          <a:blip r:embed="rId2"/>
          <a:stretch>
            <a:fillRect/>
          </a:stretch>
        </p:blipFill>
        <p:spPr>
          <a:xfrm>
            <a:off x="2156927" y="1725612"/>
            <a:ext cx="7878146" cy="4431348"/>
          </a:xfrm>
          <a:prstGeom prst="rect">
            <a:avLst/>
          </a:prstGeom>
        </p:spPr>
      </p:pic>
    </p:spTree>
    <p:extLst>
      <p:ext uri="{BB962C8B-B14F-4D97-AF65-F5344CB8AC3E}">
        <p14:creationId xmlns:p14="http://schemas.microsoft.com/office/powerpoint/2010/main" val="7503774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082AC5-6898-5C3D-C840-3B21BE8632A0}"/>
              </a:ext>
            </a:extLst>
          </p:cNvPr>
          <p:cNvSpPr>
            <a:spLocks noGrp="1"/>
          </p:cNvSpPr>
          <p:nvPr>
            <p:ph type="title"/>
          </p:nvPr>
        </p:nvSpPr>
        <p:spPr/>
        <p:txBody>
          <a:bodyPr/>
          <a:lstStyle/>
          <a:p>
            <a:r>
              <a:rPr lang="id-ID" dirty="0"/>
              <a:t>Thank for watching guys..</a:t>
            </a:r>
            <a:endParaRPr lang="en-ID" dirty="0"/>
          </a:p>
        </p:txBody>
      </p:sp>
      <p:sp>
        <p:nvSpPr>
          <p:cNvPr id="3" name="Content Placeholder 2">
            <a:extLst>
              <a:ext uri="{FF2B5EF4-FFF2-40B4-BE49-F238E27FC236}">
                <a16:creationId xmlns:a16="http://schemas.microsoft.com/office/drawing/2014/main" id="{BEFC9B77-DBF5-AE18-2045-AF372AFBEBFB}"/>
              </a:ext>
            </a:extLst>
          </p:cNvPr>
          <p:cNvSpPr>
            <a:spLocks noGrp="1"/>
          </p:cNvSpPr>
          <p:nvPr>
            <p:ph idx="1"/>
          </p:nvPr>
        </p:nvSpPr>
        <p:spPr>
          <a:xfrm>
            <a:off x="913795" y="2672080"/>
            <a:ext cx="10353762" cy="3119119"/>
          </a:xfrm>
        </p:spPr>
        <p:txBody>
          <a:bodyPr/>
          <a:lstStyle/>
          <a:p>
            <a:pPr marL="36900" indent="0" algn="ctr">
              <a:buNone/>
            </a:pPr>
            <a:r>
              <a:rPr lang="id-ID" dirty="0"/>
              <a:t>Github </a:t>
            </a:r>
          </a:p>
          <a:p>
            <a:pPr marL="36900" indent="0" algn="ctr">
              <a:buNone/>
            </a:pPr>
            <a:r>
              <a:rPr lang="id-ID" sz="1800" b="1" u="sng" dirty="0">
                <a:solidFill>
                  <a:srgbClr val="0563C1"/>
                </a:solidFill>
                <a:effectLst/>
                <a:latin typeface="Times New Roman" panose="02020603050405020304" pitchFamily="18" charset="0"/>
                <a:ea typeface="Calibri" panose="020F0502020204030204" pitchFamily="34" charset="0"/>
                <a:cs typeface="Times New Roman" panose="02020603050405020304" pitchFamily="18" charset="0"/>
                <a:hlinkClick r:id="rId2"/>
              </a:rPr>
              <a:t>https://github.com/sitirahma296/kalkulator.git</a:t>
            </a:r>
            <a:endParaRPr lang="en-ID" dirty="0"/>
          </a:p>
        </p:txBody>
      </p:sp>
    </p:spTree>
    <p:extLst>
      <p:ext uri="{BB962C8B-B14F-4D97-AF65-F5344CB8AC3E}">
        <p14:creationId xmlns:p14="http://schemas.microsoft.com/office/powerpoint/2010/main" val="28830337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7A44F4-85BF-D5B2-85B4-342F32374968}"/>
              </a:ext>
            </a:extLst>
          </p:cNvPr>
          <p:cNvSpPr>
            <a:spLocks noGrp="1"/>
          </p:cNvSpPr>
          <p:nvPr>
            <p:ph type="title"/>
          </p:nvPr>
        </p:nvSpPr>
        <p:spPr/>
        <p:txBody>
          <a:bodyPr/>
          <a:lstStyle/>
          <a:p>
            <a:r>
              <a:rPr lang="id-ID" dirty="0"/>
              <a:t>Deskripsi Aplikasi</a:t>
            </a:r>
            <a:endParaRPr lang="en-ID" dirty="0"/>
          </a:p>
        </p:txBody>
      </p:sp>
      <p:sp>
        <p:nvSpPr>
          <p:cNvPr id="3" name="Content Placeholder 2">
            <a:extLst>
              <a:ext uri="{FF2B5EF4-FFF2-40B4-BE49-F238E27FC236}">
                <a16:creationId xmlns:a16="http://schemas.microsoft.com/office/drawing/2014/main" id="{EA9549DA-623D-CCA3-5921-C91CE8FA55B0}"/>
              </a:ext>
            </a:extLst>
          </p:cNvPr>
          <p:cNvSpPr>
            <a:spLocks noGrp="1"/>
          </p:cNvSpPr>
          <p:nvPr>
            <p:ph idx="1"/>
          </p:nvPr>
        </p:nvSpPr>
        <p:spPr>
          <a:xfrm>
            <a:off x="4602481" y="2076450"/>
            <a:ext cx="6665076" cy="3714749"/>
          </a:xfrm>
        </p:spPr>
        <p:txBody>
          <a:bodyPr/>
          <a:lstStyle/>
          <a:p>
            <a:r>
              <a:rPr lang="id-ID" sz="1800" kern="100" dirty="0">
                <a:effectLst/>
                <a:latin typeface="Times New Roman" panose="02020603050405020304" pitchFamily="18" charset="0"/>
                <a:ea typeface="Calibri" panose="020F0502020204030204" pitchFamily="34" charset="0"/>
                <a:cs typeface="Times New Roman" panose="02020603050405020304" pitchFamily="18" charset="0"/>
              </a:rPr>
              <a:t>Aplikasi kalkulator sederhana yang saya buat merupakan sebuah kalkulator sederhana dengan antarmuka pengguna berbasis GUI. Aplikasi ini memungkinkan pengguna untuk melakukan operasi matematika dasar seperti penambahan, pengurangan, perkalian, dan pembagian. Aplikasi kalkulator ini cocok digunakan untuk perhitungan sehari-hari yang membutuhkan kalkulasi cepat dan sederhana.</a:t>
            </a:r>
            <a:endParaRPr lang="en-ID"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ID" dirty="0"/>
          </a:p>
        </p:txBody>
      </p:sp>
      <p:pic>
        <p:nvPicPr>
          <p:cNvPr id="4" name="Picture 3">
            <a:extLst>
              <a:ext uri="{FF2B5EF4-FFF2-40B4-BE49-F238E27FC236}">
                <a16:creationId xmlns:a16="http://schemas.microsoft.com/office/drawing/2014/main" id="{4B5AE1F4-EB56-B56A-3E84-626FA7C98E05}"/>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37737" t="17350" r="39538" b="14208"/>
          <a:stretch/>
        </p:blipFill>
        <p:spPr bwMode="auto">
          <a:xfrm>
            <a:off x="650240" y="1918470"/>
            <a:ext cx="3413760" cy="403070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4840004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A8B7EB-7545-BBB6-165F-B54080EE9E37}"/>
              </a:ext>
            </a:extLst>
          </p:cNvPr>
          <p:cNvSpPr>
            <a:spLocks noGrp="1"/>
          </p:cNvSpPr>
          <p:nvPr>
            <p:ph type="title"/>
          </p:nvPr>
        </p:nvSpPr>
        <p:spPr/>
        <p:txBody>
          <a:bodyPr/>
          <a:lstStyle/>
          <a:p>
            <a:r>
              <a:rPr lang="id-ID" dirty="0"/>
              <a:t>Fitur – fitur Aplikasi</a:t>
            </a:r>
            <a:endParaRPr lang="en-ID" dirty="0"/>
          </a:p>
        </p:txBody>
      </p:sp>
      <p:sp>
        <p:nvSpPr>
          <p:cNvPr id="3" name="Content Placeholder 2">
            <a:extLst>
              <a:ext uri="{FF2B5EF4-FFF2-40B4-BE49-F238E27FC236}">
                <a16:creationId xmlns:a16="http://schemas.microsoft.com/office/drawing/2014/main" id="{37AC1267-554F-928B-EC40-22E6829E89D7}"/>
              </a:ext>
            </a:extLst>
          </p:cNvPr>
          <p:cNvSpPr>
            <a:spLocks noGrp="1"/>
          </p:cNvSpPr>
          <p:nvPr>
            <p:ph idx="1"/>
          </p:nvPr>
        </p:nvSpPr>
        <p:spPr>
          <a:xfrm>
            <a:off x="913795" y="2076450"/>
            <a:ext cx="5822285" cy="3714749"/>
          </a:xfrm>
        </p:spPr>
        <p:txBody>
          <a:bodyPr/>
          <a:lstStyle/>
          <a:p>
            <a:pPr marL="36900" indent="0">
              <a:buNone/>
            </a:pPr>
            <a:r>
              <a:rPr lang="id-ID" dirty="0"/>
              <a:t>Dalam aplikasi yang saya buat kali ini terdapat fitur-fitur yang ada didalamnya seperti :</a:t>
            </a:r>
          </a:p>
          <a:p>
            <a:pPr>
              <a:buFont typeface="Wingdings" panose="05000000000000000000" pitchFamily="2" charset="2"/>
              <a:buChar char="v"/>
            </a:pPr>
            <a:r>
              <a:rPr lang="id-ID" dirty="0"/>
              <a:t>Penjumlahan</a:t>
            </a:r>
          </a:p>
          <a:p>
            <a:pPr>
              <a:buFont typeface="Wingdings" panose="05000000000000000000" pitchFamily="2" charset="2"/>
              <a:buChar char="v"/>
            </a:pPr>
            <a:r>
              <a:rPr lang="id-ID" dirty="0"/>
              <a:t>Perkalian </a:t>
            </a:r>
          </a:p>
          <a:p>
            <a:pPr>
              <a:buFont typeface="Wingdings" panose="05000000000000000000" pitchFamily="2" charset="2"/>
              <a:buChar char="v"/>
            </a:pPr>
            <a:r>
              <a:rPr lang="id-ID" dirty="0"/>
              <a:t>Pembagian</a:t>
            </a:r>
          </a:p>
          <a:p>
            <a:pPr>
              <a:buFont typeface="Wingdings" panose="05000000000000000000" pitchFamily="2" charset="2"/>
              <a:buChar char="v"/>
            </a:pPr>
            <a:r>
              <a:rPr lang="id-ID" dirty="0"/>
              <a:t>Pengurangan</a:t>
            </a:r>
          </a:p>
        </p:txBody>
      </p:sp>
      <p:pic>
        <p:nvPicPr>
          <p:cNvPr id="1026" name="Picture 2" descr="Mengenal Makna Sistem Operasi Bilangan Halaman all - Kompasiana.com">
            <a:extLst>
              <a:ext uri="{FF2B5EF4-FFF2-40B4-BE49-F238E27FC236}">
                <a16:creationId xmlns:a16="http://schemas.microsoft.com/office/drawing/2014/main" id="{FE24C2A3-609E-A969-FF49-5EE846288B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45358" y="2076450"/>
            <a:ext cx="3732847" cy="36748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88027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983177-2435-3F20-0B69-2E8E98461E3C}"/>
              </a:ext>
            </a:extLst>
          </p:cNvPr>
          <p:cNvSpPr>
            <a:spLocks noGrp="1"/>
          </p:cNvSpPr>
          <p:nvPr>
            <p:ph type="title"/>
          </p:nvPr>
        </p:nvSpPr>
        <p:spPr/>
        <p:txBody>
          <a:bodyPr/>
          <a:lstStyle/>
          <a:p>
            <a:r>
              <a:rPr lang="id-ID" dirty="0"/>
              <a:t>Alur Kerja Aplikasi</a:t>
            </a:r>
            <a:endParaRPr lang="en-ID" dirty="0"/>
          </a:p>
        </p:txBody>
      </p:sp>
      <p:sp>
        <p:nvSpPr>
          <p:cNvPr id="3" name="Content Placeholder 2">
            <a:extLst>
              <a:ext uri="{FF2B5EF4-FFF2-40B4-BE49-F238E27FC236}">
                <a16:creationId xmlns:a16="http://schemas.microsoft.com/office/drawing/2014/main" id="{F1FA7AF6-FBFC-ABEF-D616-6D4991409E11}"/>
              </a:ext>
            </a:extLst>
          </p:cNvPr>
          <p:cNvSpPr>
            <a:spLocks noGrp="1"/>
          </p:cNvSpPr>
          <p:nvPr>
            <p:ph idx="1"/>
          </p:nvPr>
        </p:nvSpPr>
        <p:spPr/>
        <p:txBody>
          <a:bodyPr/>
          <a:lstStyle/>
          <a:p>
            <a:r>
              <a:rPr lang="id-ID" sz="1800" dirty="0">
                <a:effectLst/>
                <a:latin typeface="Times New Roman" panose="02020603050405020304" pitchFamily="18" charset="0"/>
                <a:ea typeface="Calibri" panose="020F0502020204030204" pitchFamily="34" charset="0"/>
              </a:rPr>
              <a:t>Pengguna memasukkan angka dengan mengklik tombol dari 0 hingga 9 pada antarmuka kalkulator. </a:t>
            </a:r>
          </a:p>
          <a:p>
            <a:r>
              <a:rPr lang="id-ID" sz="1800" dirty="0">
                <a:effectLst/>
                <a:latin typeface="Times New Roman" panose="02020603050405020304" pitchFamily="18" charset="0"/>
                <a:ea typeface="Calibri" panose="020F0502020204030204" pitchFamily="34" charset="0"/>
              </a:rPr>
              <a:t>Pengguna memilih operator matematika (+, -, x, /) dengan mengklik tombol yang sesuai.</a:t>
            </a:r>
          </a:p>
          <a:p>
            <a:r>
              <a:rPr lang="id-ID" sz="1800" dirty="0">
                <a:effectLst/>
                <a:latin typeface="Times New Roman" panose="02020603050405020304" pitchFamily="18" charset="0"/>
                <a:ea typeface="Calibri" panose="020F0502020204030204" pitchFamily="34" charset="0"/>
              </a:rPr>
              <a:t>Setelah memilih operator, pengguna memasukkan angka selanjutnya.</a:t>
            </a:r>
          </a:p>
          <a:p>
            <a:r>
              <a:rPr lang="id-ID" sz="1800" dirty="0">
                <a:effectLst/>
                <a:latin typeface="Times New Roman" panose="02020603050405020304" pitchFamily="18" charset="0"/>
                <a:ea typeface="Calibri" panose="020F0502020204030204" pitchFamily="34" charset="0"/>
              </a:rPr>
              <a:t>Lalu pengguna tekan tombol “=” sama dengan untuk mendapatkan hasilnya.</a:t>
            </a:r>
          </a:p>
          <a:p>
            <a:r>
              <a:rPr lang="id-ID" sz="1800" kern="100" dirty="0">
                <a:effectLst/>
                <a:latin typeface="Times New Roman" panose="02020603050405020304" pitchFamily="18" charset="0"/>
                <a:ea typeface="Calibri" panose="020F0502020204030204" pitchFamily="34" charset="0"/>
                <a:cs typeface="Times New Roman" panose="02020603050405020304" pitchFamily="18" charset="0"/>
              </a:rPr>
              <a:t>Saat tombol "C" ditekan, Hitungan akan dikosongkan dan nilai akan diatur kembali ke 0.</a:t>
            </a:r>
            <a:endParaRPr lang="en-ID"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7446492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BA1F95-9489-3951-528A-4354C1B30806}"/>
              </a:ext>
            </a:extLst>
          </p:cNvPr>
          <p:cNvSpPr>
            <a:spLocks noGrp="1"/>
          </p:cNvSpPr>
          <p:nvPr>
            <p:ph type="title"/>
          </p:nvPr>
        </p:nvSpPr>
        <p:spPr/>
        <p:txBody>
          <a:bodyPr/>
          <a:lstStyle/>
          <a:p>
            <a:r>
              <a:rPr lang="id-ID" dirty="0"/>
              <a:t>Diagram Class</a:t>
            </a:r>
            <a:endParaRPr lang="en-ID" dirty="0"/>
          </a:p>
        </p:txBody>
      </p:sp>
      <p:sp>
        <p:nvSpPr>
          <p:cNvPr id="3" name="Content Placeholder 2">
            <a:extLst>
              <a:ext uri="{FF2B5EF4-FFF2-40B4-BE49-F238E27FC236}">
                <a16:creationId xmlns:a16="http://schemas.microsoft.com/office/drawing/2014/main" id="{5396F967-8260-F73B-DF89-1C816D5F5BE6}"/>
              </a:ext>
            </a:extLst>
          </p:cNvPr>
          <p:cNvSpPr>
            <a:spLocks noGrp="1"/>
          </p:cNvSpPr>
          <p:nvPr>
            <p:ph idx="1"/>
          </p:nvPr>
        </p:nvSpPr>
        <p:spPr>
          <a:xfrm>
            <a:off x="5478781" y="2665730"/>
            <a:ext cx="6106159" cy="2160269"/>
          </a:xfrm>
        </p:spPr>
        <p:txBody>
          <a:bodyPr/>
          <a:lstStyle/>
          <a:p>
            <a:pPr marL="36900" indent="0">
              <a:buNone/>
            </a:pPr>
            <a:r>
              <a:rPr lang="id-ID" sz="1800" kern="100" dirty="0">
                <a:effectLst/>
                <a:latin typeface="Times New Roman" panose="02020603050405020304" pitchFamily="18" charset="0"/>
                <a:ea typeface="Calibri" panose="020F0502020204030204" pitchFamily="34" charset="0"/>
                <a:cs typeface="Times New Roman" panose="02020603050405020304" pitchFamily="18" charset="0"/>
              </a:rPr>
              <a:t>Kelas Kalkulator memiliki beberapa atribut dan komponen GUI seperti JPanel, JTextField, dan JButton. Kemudian, terdapat metode-metode seperti operatorKalkulator() yang mengelola logika kalkulator dan penanganan event pada tombol-tombol.</a:t>
            </a:r>
            <a:endParaRPr lang="en-ID"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FE6D6F07-8591-CE78-0419-0F5A665C583F}"/>
              </a:ext>
            </a:extLst>
          </p:cNvPr>
          <p:cNvPicPr>
            <a:picLocks noChangeAspect="1"/>
          </p:cNvPicPr>
          <p:nvPr/>
        </p:nvPicPr>
        <p:blipFill rotWithShape="1">
          <a:blip r:embed="rId2"/>
          <a:srcRect r="20780"/>
          <a:stretch/>
        </p:blipFill>
        <p:spPr>
          <a:xfrm>
            <a:off x="607060" y="2076450"/>
            <a:ext cx="4439892" cy="3292158"/>
          </a:xfrm>
          <a:prstGeom prst="rect">
            <a:avLst/>
          </a:prstGeom>
        </p:spPr>
      </p:pic>
    </p:spTree>
    <p:extLst>
      <p:ext uri="{BB962C8B-B14F-4D97-AF65-F5344CB8AC3E}">
        <p14:creationId xmlns:p14="http://schemas.microsoft.com/office/powerpoint/2010/main" val="6812879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A1E529-E2E7-02DC-6C91-568EB12CEDFA}"/>
              </a:ext>
            </a:extLst>
          </p:cNvPr>
          <p:cNvSpPr>
            <a:spLocks noGrp="1"/>
          </p:cNvSpPr>
          <p:nvPr>
            <p:ph type="title"/>
          </p:nvPr>
        </p:nvSpPr>
        <p:spPr/>
        <p:txBody>
          <a:bodyPr/>
          <a:lstStyle/>
          <a:p>
            <a:r>
              <a:rPr lang="id-ID" dirty="0"/>
              <a:t>Rancangan Antarmuka</a:t>
            </a:r>
            <a:endParaRPr lang="en-ID" dirty="0"/>
          </a:p>
        </p:txBody>
      </p:sp>
      <p:sp>
        <p:nvSpPr>
          <p:cNvPr id="3" name="Content Placeholder 2">
            <a:extLst>
              <a:ext uri="{FF2B5EF4-FFF2-40B4-BE49-F238E27FC236}">
                <a16:creationId xmlns:a16="http://schemas.microsoft.com/office/drawing/2014/main" id="{1FFA17F8-D922-5A97-0B1C-69106DFCC2B0}"/>
              </a:ext>
            </a:extLst>
          </p:cNvPr>
          <p:cNvSpPr>
            <a:spLocks noGrp="1"/>
          </p:cNvSpPr>
          <p:nvPr>
            <p:ph idx="1"/>
          </p:nvPr>
        </p:nvSpPr>
        <p:spPr/>
        <p:txBody>
          <a:bodyPr/>
          <a:lstStyle/>
          <a:p>
            <a:r>
              <a:rPr lang="id-ID" sz="1800" kern="100" dirty="0">
                <a:effectLst/>
                <a:latin typeface="Times New Roman" panose="02020603050405020304" pitchFamily="18" charset="0"/>
                <a:ea typeface="Calibri" panose="020F0502020204030204" pitchFamily="34" charset="0"/>
                <a:cs typeface="Times New Roman" panose="02020603050405020304" pitchFamily="18" charset="0"/>
              </a:rPr>
              <a:t>Tombol Angka (0-9): Tombol-tombol ini memungkinkan pengguna untuk memasukkan angka ke layar kalkulator sesuai dengan angka yang dipilih.</a:t>
            </a:r>
            <a:endParaRPr lang="en-ID" sz="18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id-ID" sz="1800" kern="100" dirty="0">
                <a:effectLst/>
                <a:latin typeface="Times New Roman" panose="02020603050405020304" pitchFamily="18" charset="0"/>
                <a:ea typeface="Calibri" panose="020F0502020204030204" pitchFamily="34" charset="0"/>
                <a:cs typeface="Times New Roman" panose="02020603050405020304" pitchFamily="18" charset="0"/>
              </a:rPr>
              <a:t>Tombol Operator (+, -, x, /): Tombol-tombol ini digunakan untuk memilih operator matematika yang akan digunakan dalam perhitungan.</a:t>
            </a:r>
            <a:endParaRPr lang="en-ID" sz="18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id-ID" sz="1800" kern="100" dirty="0">
                <a:effectLst/>
                <a:latin typeface="Times New Roman" panose="02020603050405020304" pitchFamily="18" charset="0"/>
                <a:ea typeface="Calibri" panose="020F0502020204030204" pitchFamily="34" charset="0"/>
                <a:cs typeface="Times New Roman" panose="02020603050405020304" pitchFamily="18" charset="0"/>
              </a:rPr>
              <a:t>Tombol "=": Tombol ini digunakan untuk memulai perhitungan berdasarkan angka-angka dan operator yang telah dimasukkan pengguna.</a:t>
            </a:r>
            <a:endParaRPr lang="en-ID" sz="18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id-ID" sz="1800" kern="100" dirty="0">
                <a:effectLst/>
                <a:latin typeface="Times New Roman" panose="02020603050405020304" pitchFamily="18" charset="0"/>
                <a:ea typeface="Calibri" panose="020F0502020204030204" pitchFamily="34" charset="0"/>
                <a:cs typeface="Times New Roman" panose="02020603050405020304" pitchFamily="18" charset="0"/>
              </a:rPr>
              <a:t>Tombol "C" (Clear): Tombol ini digunakan untuk menghapus atau membersihkan inputan yang ada pada layar kalkulator.</a:t>
            </a:r>
            <a:endParaRPr lang="en-ID"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3457227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681A4F-1F47-8753-CC0C-3C543261EF62}"/>
              </a:ext>
            </a:extLst>
          </p:cNvPr>
          <p:cNvSpPr>
            <a:spLocks noGrp="1"/>
          </p:cNvSpPr>
          <p:nvPr>
            <p:ph type="title"/>
          </p:nvPr>
        </p:nvSpPr>
        <p:spPr/>
        <p:txBody>
          <a:bodyPr/>
          <a:lstStyle/>
          <a:p>
            <a:r>
              <a:rPr lang="id-ID" dirty="0"/>
              <a:t>Picture Codingan di IDE</a:t>
            </a:r>
            <a:endParaRPr lang="en-ID" dirty="0"/>
          </a:p>
        </p:txBody>
      </p:sp>
      <p:sp>
        <p:nvSpPr>
          <p:cNvPr id="3" name="Content Placeholder 2">
            <a:extLst>
              <a:ext uri="{FF2B5EF4-FFF2-40B4-BE49-F238E27FC236}">
                <a16:creationId xmlns:a16="http://schemas.microsoft.com/office/drawing/2014/main" id="{61DE4525-A227-6FB8-3D1F-25C0EDBFD734}"/>
              </a:ext>
            </a:extLst>
          </p:cNvPr>
          <p:cNvSpPr>
            <a:spLocks noGrp="1"/>
          </p:cNvSpPr>
          <p:nvPr>
            <p:ph idx="1"/>
          </p:nvPr>
        </p:nvSpPr>
        <p:spPr>
          <a:xfrm>
            <a:off x="913795" y="4991100"/>
            <a:ext cx="10353762" cy="1562099"/>
          </a:xfrm>
        </p:spPr>
        <p:txBody>
          <a:bodyPr/>
          <a:lstStyle/>
          <a:p>
            <a:pPr marL="36900" indent="0">
              <a:buNone/>
            </a:pPr>
            <a:r>
              <a:rPr lang="id-ID" dirty="0"/>
              <a:t>Gambar diatas merupakan bentuk kodingan dari java yang berformat GUI tujuannya untuk memodifikasi atau membentuk sebuah desain yang dibutuhkan aplikasi.</a:t>
            </a:r>
            <a:endParaRPr lang="en-ID" dirty="0"/>
          </a:p>
        </p:txBody>
      </p:sp>
      <p:pic>
        <p:nvPicPr>
          <p:cNvPr id="4" name="Picture 3">
            <a:extLst>
              <a:ext uri="{FF2B5EF4-FFF2-40B4-BE49-F238E27FC236}">
                <a16:creationId xmlns:a16="http://schemas.microsoft.com/office/drawing/2014/main" id="{0C4D7B3A-5FBA-AF51-9664-792279819FA2}"/>
              </a:ext>
            </a:extLst>
          </p:cNvPr>
          <p:cNvPicPr>
            <a:picLocks noChangeAspect="1"/>
          </p:cNvPicPr>
          <p:nvPr/>
        </p:nvPicPr>
        <p:blipFill>
          <a:blip r:embed="rId2"/>
          <a:stretch>
            <a:fillRect/>
          </a:stretch>
        </p:blipFill>
        <p:spPr>
          <a:xfrm>
            <a:off x="3224921" y="1767206"/>
            <a:ext cx="5731510" cy="3223895"/>
          </a:xfrm>
          <a:prstGeom prst="rect">
            <a:avLst/>
          </a:prstGeom>
        </p:spPr>
      </p:pic>
    </p:spTree>
    <p:extLst>
      <p:ext uri="{BB962C8B-B14F-4D97-AF65-F5344CB8AC3E}">
        <p14:creationId xmlns:p14="http://schemas.microsoft.com/office/powerpoint/2010/main" val="36694172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105BC4-2A37-C0D0-B1F9-E70B8B61ACEB}"/>
              </a:ext>
            </a:extLst>
          </p:cNvPr>
          <p:cNvSpPr>
            <a:spLocks noGrp="1"/>
          </p:cNvSpPr>
          <p:nvPr>
            <p:ph type="title"/>
          </p:nvPr>
        </p:nvSpPr>
        <p:spPr/>
        <p:txBody>
          <a:bodyPr/>
          <a:lstStyle/>
          <a:p>
            <a:r>
              <a:rPr lang="id-ID" dirty="0"/>
              <a:t>Implementasi ke Java</a:t>
            </a:r>
            <a:endParaRPr lang="en-ID" dirty="0"/>
          </a:p>
        </p:txBody>
      </p:sp>
      <p:sp>
        <p:nvSpPr>
          <p:cNvPr id="3" name="Content Placeholder 2">
            <a:extLst>
              <a:ext uri="{FF2B5EF4-FFF2-40B4-BE49-F238E27FC236}">
                <a16:creationId xmlns:a16="http://schemas.microsoft.com/office/drawing/2014/main" id="{979795FC-DE61-9E39-F3DE-7FE86A83988B}"/>
              </a:ext>
            </a:extLst>
          </p:cNvPr>
          <p:cNvSpPr>
            <a:spLocks noGrp="1"/>
          </p:cNvSpPr>
          <p:nvPr>
            <p:ph idx="1"/>
          </p:nvPr>
        </p:nvSpPr>
        <p:spPr>
          <a:xfrm>
            <a:off x="913795" y="5161280"/>
            <a:ext cx="10353762" cy="1422400"/>
          </a:xfrm>
        </p:spPr>
        <p:txBody>
          <a:bodyPr/>
          <a:lstStyle/>
          <a:p>
            <a:pPr marL="36900" indent="0">
              <a:buNone/>
            </a:pPr>
            <a:r>
              <a:rPr lang="id-ID" dirty="0"/>
              <a:t>Gambar tersebut merupakan sebuah program java yang digunakan untuk membuat program atau menjalankan aplikasi tersebut.</a:t>
            </a:r>
            <a:endParaRPr lang="en-ID" dirty="0"/>
          </a:p>
        </p:txBody>
      </p:sp>
      <p:pic>
        <p:nvPicPr>
          <p:cNvPr id="4" name="Picture 3">
            <a:extLst>
              <a:ext uri="{FF2B5EF4-FFF2-40B4-BE49-F238E27FC236}">
                <a16:creationId xmlns:a16="http://schemas.microsoft.com/office/drawing/2014/main" id="{D15F41E3-2B0A-94E9-E2A8-3F1FF7D067BA}"/>
              </a:ext>
            </a:extLst>
          </p:cNvPr>
          <p:cNvPicPr>
            <a:picLocks noChangeAspect="1"/>
          </p:cNvPicPr>
          <p:nvPr/>
        </p:nvPicPr>
        <p:blipFill>
          <a:blip r:embed="rId2"/>
          <a:stretch>
            <a:fillRect/>
          </a:stretch>
        </p:blipFill>
        <p:spPr>
          <a:xfrm>
            <a:off x="3224921" y="1767206"/>
            <a:ext cx="5731510" cy="3223895"/>
          </a:xfrm>
          <a:prstGeom prst="rect">
            <a:avLst/>
          </a:prstGeom>
        </p:spPr>
      </p:pic>
    </p:spTree>
    <p:extLst>
      <p:ext uri="{BB962C8B-B14F-4D97-AF65-F5344CB8AC3E}">
        <p14:creationId xmlns:p14="http://schemas.microsoft.com/office/powerpoint/2010/main" val="76318679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Arial Nova">
      <a:majorFont>
        <a:latin typeface="Arial Nova Light"/>
        <a:ea typeface=""/>
        <a:cs typeface=""/>
      </a:majorFont>
      <a:minorFont>
        <a:latin typeface="Arial Nova"/>
        <a:ea typeface=""/>
        <a:cs typeface=""/>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7E70FC5-1855-47AB-8CE1-CB3C873A8988}">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30CB38EC-895A-4F8F-8F75-E263501ABB5A}">
  <ds:schemaRefs>
    <ds:schemaRef ds:uri="http://schemas.microsoft.com/sharepoint/v3/contenttype/forms"/>
  </ds:schemaRefs>
</ds:datastoreItem>
</file>

<file path=customXml/itemProps3.xml><?xml version="1.0" encoding="utf-8"?>
<ds:datastoreItem xmlns:ds="http://schemas.openxmlformats.org/officeDocument/2006/customXml" ds:itemID="{5560E646-30AD-4BA0-97EA-A7A07DF5499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{3D6EA623-F22D-423D-9C30-38121BFAC138}tf11665031_win32</Template>
  <TotalTime>61</TotalTime>
  <Words>411</Words>
  <Application>Microsoft Office PowerPoint</Application>
  <PresentationFormat>Widescreen</PresentationFormat>
  <Paragraphs>50</Paragraphs>
  <Slides>21</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21</vt:i4>
      </vt:variant>
    </vt:vector>
  </HeadingPairs>
  <TitlesOfParts>
    <vt:vector size="30" baseType="lpstr">
      <vt:lpstr>Algerian</vt:lpstr>
      <vt:lpstr>Arial</vt:lpstr>
      <vt:lpstr>Arial Nova</vt:lpstr>
      <vt:lpstr>Arial Nova Light</vt:lpstr>
      <vt:lpstr>Calibri</vt:lpstr>
      <vt:lpstr>Times New Roman</vt:lpstr>
      <vt:lpstr>Wingdings</vt:lpstr>
      <vt:lpstr>Wingdings 2</vt:lpstr>
      <vt:lpstr>SlateVTI</vt:lpstr>
      <vt:lpstr>Pemrograman Berorientasi Objek  (Kalkulator Sederhana)</vt:lpstr>
      <vt:lpstr>Point yang akan dibahas </vt:lpstr>
      <vt:lpstr>Deskripsi Aplikasi</vt:lpstr>
      <vt:lpstr>Fitur – fitur Aplikasi</vt:lpstr>
      <vt:lpstr>Alur Kerja Aplikasi</vt:lpstr>
      <vt:lpstr>Diagram Class</vt:lpstr>
      <vt:lpstr>Rancangan Antarmuka</vt:lpstr>
      <vt:lpstr>Picture Codingan di IDE</vt:lpstr>
      <vt:lpstr>Implementasi ke Java</vt:lpstr>
      <vt:lpstr>Lanjutan kodingan Java...</vt:lpstr>
      <vt:lpstr>Lanjutan kodingan Java...</vt:lpstr>
      <vt:lpstr>Lanjutan kodingan Java...</vt:lpstr>
      <vt:lpstr>Lanjutan kodingan Java...</vt:lpstr>
      <vt:lpstr>Lanjutan kodingan Java...</vt:lpstr>
      <vt:lpstr>Lanjutan kodingan Java...</vt:lpstr>
      <vt:lpstr>Lanjutan kodingan Java...</vt:lpstr>
      <vt:lpstr>Bagian main Java...</vt:lpstr>
      <vt:lpstr>Picture Output</vt:lpstr>
      <vt:lpstr>Uji coba Aplikasi</vt:lpstr>
      <vt:lpstr>Halaman github</vt:lpstr>
      <vt:lpstr>Thank for watching guys..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Pemrograman Berorientasi Objek  (Kalkulator Sederhana)</dc:title>
  <dc:creator>alex alex</dc:creator>
  <cp:lastModifiedBy>alex alex</cp:lastModifiedBy>
  <cp:revision>1</cp:revision>
  <dcterms:created xsi:type="dcterms:W3CDTF">2024-01-14T11:58:56Z</dcterms:created>
  <dcterms:modified xsi:type="dcterms:W3CDTF">2024-01-14T13:00:06Z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